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3" r:id="rId3"/>
    <p:sldId id="301" r:id="rId4"/>
    <p:sldId id="347" r:id="rId5"/>
    <p:sldId id="348" r:id="rId6"/>
    <p:sldId id="302" r:id="rId7"/>
    <p:sldId id="303" r:id="rId8"/>
    <p:sldId id="349" r:id="rId9"/>
    <p:sldId id="351" r:id="rId10"/>
    <p:sldId id="306" r:id="rId11"/>
    <p:sldId id="346" r:id="rId12"/>
    <p:sldId id="312" r:id="rId13"/>
    <p:sldId id="314" r:id="rId14"/>
    <p:sldId id="319" r:id="rId15"/>
    <p:sldId id="313" r:id="rId16"/>
    <p:sldId id="315" r:id="rId17"/>
    <p:sldId id="316" r:id="rId18"/>
    <p:sldId id="318" r:id="rId19"/>
    <p:sldId id="317" r:id="rId20"/>
    <p:sldId id="320" r:id="rId21"/>
    <p:sldId id="322" r:id="rId22"/>
    <p:sldId id="321" r:id="rId23"/>
    <p:sldId id="344" r:id="rId24"/>
    <p:sldId id="324" r:id="rId25"/>
    <p:sldId id="328" r:id="rId26"/>
    <p:sldId id="329" r:id="rId27"/>
    <p:sldId id="331" r:id="rId28"/>
    <p:sldId id="326" r:id="rId29"/>
    <p:sldId id="332" r:id="rId30"/>
    <p:sldId id="330" r:id="rId31"/>
    <p:sldId id="327" r:id="rId32"/>
    <p:sldId id="345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3" r:id="rId43"/>
    <p:sldId id="342" r:id="rId44"/>
    <p:sldId id="295" r:id="rId45"/>
    <p:sldId id="300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5226" autoAdjust="0"/>
  </p:normalViewPr>
  <p:slideViewPr>
    <p:cSldViewPr>
      <p:cViewPr>
        <p:scale>
          <a:sx n="75" d="100"/>
          <a:sy n="75" d="100"/>
        </p:scale>
        <p:origin x="43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18/07/2019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 </a:t>
            </a:r>
          </a:p>
          <a:p>
            <a:endParaRPr lang="pt-BR" dirty="0"/>
          </a:p>
          <a:p>
            <a:r>
              <a:rPr lang="pt-BR" dirty="0"/>
              <a:t>MoveIt </a:t>
            </a:r>
          </a:p>
          <a:p>
            <a:r>
              <a:rPr lang="pt-BR" dirty="0"/>
              <a:t>OMPL </a:t>
            </a:r>
          </a:p>
          <a:p>
            <a:r>
              <a:rPr lang="pt-BR" dirty="0"/>
              <a:t>RRTConnect</a:t>
            </a:r>
          </a:p>
          <a:p>
            <a:endParaRPr lang="pt-BR" dirty="0"/>
          </a:p>
          <a:p>
            <a:r>
              <a:rPr lang="pt-BR" dirty="0"/>
              <a:t>Crescimento de duas arvores de estados... A partir do estado inicial e do estado objetivo</a:t>
            </a:r>
          </a:p>
          <a:p>
            <a:endParaRPr lang="pt-BR" dirty="0"/>
          </a:p>
          <a:p>
            <a:r>
              <a:rPr lang="pt-BR" dirty="0"/>
              <a:t>Solucao mais rápida porem extrapola por isso a área de atuação do algoritmo é delimitada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Modulo atualizador de mapa</a:t>
            </a:r>
          </a:p>
          <a:p>
            <a:endParaRPr lang="pt-BR" dirty="0"/>
          </a:p>
          <a:p>
            <a:r>
              <a:rPr lang="pt-BR" dirty="0"/>
              <a:t>Modulo atualiza o mapa de obstáculo e a posição em que o VANT se encontra nele.</a:t>
            </a:r>
          </a:p>
          <a:p>
            <a:endParaRPr lang="pt-BR" dirty="0"/>
          </a:p>
          <a:p>
            <a:r>
              <a:rPr lang="pt-BR" dirty="0"/>
              <a:t>Para isso o script aguarda....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94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modulo coletar de pontos realiza a coleta dos pontos de interesse dentro do ambiente de simulação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possível através dele posicionar....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35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sobre a coleta de pontos</a:t>
            </a:r>
          </a:p>
          <a:p>
            <a:endParaRPr lang="pt-BR" dirty="0"/>
          </a:p>
          <a:p>
            <a:r>
              <a:rPr lang="pt-BR" dirty="0"/>
              <a:t>A lógica adaptativa funciona...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9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Modulo executor de rotas lê o arquivo de pontos de interesse e realiza a executa das rotas em ambiente virtual e real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isso recebe um arquivo de pontos...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modulo gerenciador de voo está no controle remoto e gerencia as mensagens recebidas da estação de comando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 ser dividido em duas partes, na interface principal é possível conectar ao servidor </a:t>
            </a:r>
            <a:r>
              <a:rPr lang="pt-BR" dirty="0" err="1"/>
              <a:t>ros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010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interface  do </a:t>
            </a:r>
            <a:r>
              <a:rPr lang="pt-BR" dirty="0" err="1"/>
              <a:t>sitema</a:t>
            </a:r>
            <a:r>
              <a:rPr lang="pt-BR" dirty="0"/>
              <a:t> gerenciador de voo pode ser observada na figura..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figura da esquerda aparece a tela onde é possível fornecer o 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ros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segunda tela apresenta a interface principal de comando do VANT DJI, onde é possível ativar a simulação, takeoff...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633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uma foto do setup utilizado,</a:t>
            </a:r>
          </a:p>
          <a:p>
            <a:endParaRPr lang="pt-BR" dirty="0"/>
          </a:p>
          <a:p>
            <a:r>
              <a:rPr lang="pt-BR" dirty="0"/>
              <a:t>Pode se perceber.....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38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Agora iniciaremos a parte de testes na qual se irá realizar 5 testes</a:t>
            </a:r>
            <a:r>
              <a:rPr lang="pt-BR" baseline="0" dirty="0"/>
              <a:t> para validar as funcionalidades do sistema;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4 testes com o </a:t>
            </a:r>
            <a:r>
              <a:rPr lang="pt-BR" dirty="0" err="1"/>
              <a:t>vant</a:t>
            </a:r>
            <a:r>
              <a:rPr lang="pt-BR" dirty="0"/>
              <a:t> real desativado apenas no </a:t>
            </a:r>
            <a:r>
              <a:rPr lang="pt-BR" dirty="0" err="1"/>
              <a:t>vant</a:t>
            </a:r>
            <a:r>
              <a:rPr lang="pt-BR" dirty="0"/>
              <a:t> virtual;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tanto é necessário realizar a coleta de pontos que pode ser acompanhada no vídeo a seguir;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Explicar vídeo.</a:t>
            </a:r>
            <a:r>
              <a:rPr lang="pt-BR" baseline="0" dirty="0"/>
              <a:t> Para realizar essa coleta de pontos foi utilizado um controle USB para posicionar o VANT e selecionar os pontos, ao todo foram coletados cinco pontos em torno do transformador virtual.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99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Pode-se</a:t>
            </a:r>
            <a:r>
              <a:rPr lang="pt-BR" baseline="0" dirty="0"/>
              <a:t> observar agora em mais detalhes os pontos coletados em torno da subestação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Percebe-se que o ponto 3 é um ponto adaptativo, e para a execução completa da rota existem duas opções conforme as setas pretas e azuis indicam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126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com como objetivo validar se as rotas são geradas evitando obstáculos.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 orientação nas posições coletadas é respeitada.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179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</a:t>
            </a:r>
            <a:r>
              <a:rPr lang="pt-BR" baseline="0" dirty="0"/>
              <a:t> o teste do desvio de obstáculos, pode-se observar no vídeo que entre os pontos 2 e 4 a rota gerada a direta evita o transformador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Na esquerda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010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</a:t>
            </a:r>
            <a:r>
              <a:rPr lang="pt-BR" baseline="0" dirty="0"/>
              <a:t> início e</a:t>
            </a:r>
            <a:r>
              <a:rPr lang="pt-BR" dirty="0"/>
              <a:t> final da execução da rota também pode-se perceber que a orientação do VANT foi próxima</a:t>
            </a:r>
            <a:r>
              <a:rPr lang="pt-BR" baseline="0" dirty="0"/>
              <a:t> àquela durante o </a:t>
            </a:r>
            <a:r>
              <a:rPr lang="pt-BR" baseline="0" dirty="0" err="1"/>
              <a:t>momnto</a:t>
            </a:r>
            <a:r>
              <a:rPr lang="pt-BR" baseline="0" dirty="0"/>
              <a:t> da coleta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92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2 é validar a execução completa da rota de inspeção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validar se o sistema está obedecendo a  lógica adaptativa.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24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é a rota sem adaptação, na qual o ponto 3 deve ser ignorado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No vídeo portando podemos acompanhar que durante a execução da rota de inspeção ao chegar no ponto 2, o resultado do tratamento de imagem </a:t>
            </a:r>
            <a:r>
              <a:rPr lang="pt-BR" baseline="0" dirty="0" err="1"/>
              <a:t>doi</a:t>
            </a:r>
            <a:r>
              <a:rPr lang="pt-BR" baseline="0" dirty="0"/>
              <a:t> simulado indicando que o VANT deve ignorar o ponto 3, seguindo para 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52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Na</a:t>
            </a:r>
            <a:r>
              <a:rPr lang="pt-BR" baseline="0" dirty="0"/>
              <a:t> segunda execução o ponto 3 não deve ser ignorado.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Pois ao chegar no ponto 2 o resultado do tratamento de imagem foi simulado com ruim, indicando a necessidade de se aproximar do ponto três conforme o vídeo indica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499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3 é realizar a validação do filtro de posições necessário devido a limitação da distancia mínima de missões do VANT.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O objetivo é validar se após o filtro o ponto inicial e final são mantidos no filtro 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as distancias entre os pontos filtrados são de no mínimo 0.5 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60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rota analisada foi a rota entre os pontos 2 e 4 durante o teste do</a:t>
            </a:r>
            <a:r>
              <a:rPr lang="pt-BR" baseline="0" dirty="0"/>
              <a:t> desvio.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Após a aplicação do filtro pode-se perceber que a distancia entre os pontos foi de </a:t>
            </a:r>
            <a:r>
              <a:rPr lang="pt-BR" baseline="0" dirty="0" err="1"/>
              <a:t>nominimo</a:t>
            </a:r>
            <a:r>
              <a:rPr lang="pt-BR" baseline="0" dirty="0"/>
              <a:t> 0.5 e que o ultimo ponto...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815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validar se o primeiro</a:t>
            </a:r>
            <a:r>
              <a:rPr lang="pt-BR" baseline="0" dirty="0"/>
              <a:t> e ultimo ponto permanecem nos resultados do filtro os valores de X e Z do antes e depois foram plotados em um gráfico e pode-se perceber que estes coincidem no inicio e final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264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 4 em como objetivo validar se as conversões</a:t>
            </a:r>
            <a:r>
              <a:rPr lang="pt-BR" baseline="0" dirty="0"/>
              <a:t> das coordenadas cartesianas para geométricas, latitude e longitude, estão acontecendo de forma correta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que o VANT real possa se deslocar é necessário que as</a:t>
            </a:r>
            <a:r>
              <a:rPr lang="pt-BR" baseline="0" dirty="0"/>
              <a:t> coordenadas sejam em termos de latitude e longitude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243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realizar o teste foi definido que o ponto inicial do</a:t>
            </a:r>
            <a:r>
              <a:rPr lang="pt-BR" baseline="0" dirty="0"/>
              <a:t> arquivo de coleta seria o centro de uma da esquadras de esporte da UFSC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Para realizar a conversão do restante das coordenadas, foi utilizada um biblioteca para </a:t>
            </a:r>
            <a:r>
              <a:rPr lang="pt-BR" baseline="0" dirty="0" err="1"/>
              <a:t>python</a:t>
            </a:r>
            <a:r>
              <a:rPr lang="pt-BR" baseline="0" dirty="0"/>
              <a:t> que transforma as coordenadas geométricas em coordenadas no sistema UTM soma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193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resultado das conversões dos</a:t>
            </a:r>
            <a:r>
              <a:rPr lang="pt-BR" baseline="0" dirty="0"/>
              <a:t> pontos de coleta foram bastante próximas ao do ambiente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As distancias entre os pontos foram verificadas e verificadas com as distancias do mundo virtual e estavam bastante próximas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8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</a:t>
            </a:r>
            <a:r>
              <a:rPr lang="pt-BR" baseline="0" dirty="0"/>
              <a:t> 5 foi realizado junto com sistema do VANT real, porém utilizando a funcionalidade de simulação disponível na SDK da DJI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5 é verificar a distancia entre os pontos comandados e recebidos do VANT nas posições de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realizar uma analise visual da </a:t>
            </a:r>
            <a:r>
              <a:rPr lang="pt-BR" baseline="0" dirty="0" err="1"/>
              <a:t>exeucação</a:t>
            </a:r>
            <a:r>
              <a:rPr lang="pt-BR" baseline="0" dirty="0"/>
              <a:t> completa da rota no ambiente virtual do VANT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02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melhorar ilustrar preparei</a:t>
            </a:r>
            <a:r>
              <a:rPr lang="pt-BR" baseline="0" dirty="0"/>
              <a:t> um vide da execução simultânea entre o ambiente virtual e o sistema do VANT real.</a:t>
            </a:r>
          </a:p>
          <a:p>
            <a:endParaRPr lang="pt-BR" baseline="0" dirty="0"/>
          </a:p>
          <a:p>
            <a:r>
              <a:rPr lang="pt-BR" baseline="0" dirty="0"/>
              <a:t>Na esquerda é a interface do software gerenciador de voo que gerencia as rotas enviadas pela </a:t>
            </a:r>
            <a:r>
              <a:rPr lang="pt-BR" baseline="0" dirty="0" err="1"/>
              <a:t>estacao</a:t>
            </a:r>
            <a:r>
              <a:rPr lang="pt-BR" baseline="0" dirty="0"/>
              <a:t> de comando e a direta o VANT no ambiente virtual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29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longo</a:t>
            </a:r>
            <a:r>
              <a:rPr lang="pt-BR" baseline="0" dirty="0"/>
              <a:t> da execução forma coletadas as posições do VANT simulado no gerenciador de voo e realizada uma analise nos pontos de coleta.</a:t>
            </a:r>
          </a:p>
          <a:p>
            <a:endParaRPr lang="pt-BR" baseline="0" dirty="0"/>
          </a:p>
          <a:p>
            <a:r>
              <a:rPr lang="pt-BR" baseline="0" dirty="0"/>
              <a:t>Pode se perceber pela figura que há um erro entre aquilo que foi comando e onde o VANT simulado efetivamente se deslocou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376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 as colunas X e Y</a:t>
            </a:r>
            <a:r>
              <a:rPr lang="pt-BR" baseline="0" dirty="0"/>
              <a:t> </a:t>
            </a:r>
            <a:r>
              <a:rPr lang="pt-BR" dirty="0"/>
              <a:t>Esses erros portando</a:t>
            </a:r>
            <a:r>
              <a:rPr lang="pt-BR" baseline="0" dirty="0"/>
              <a:t> na horizontal estão dentro daquilo que o fabricante estipula de até 2,5 m,.</a:t>
            </a:r>
          </a:p>
          <a:p>
            <a:endParaRPr lang="pt-BR" baseline="0" dirty="0"/>
          </a:p>
          <a:p>
            <a:r>
              <a:rPr lang="pt-BR" baseline="0" dirty="0"/>
              <a:t>Porém ao acompanhar a coluna de distancia em Z, em altura, o VANT apresenta um erro superior ao declarado 0,5 m pelo fabricante. Razões para esse desvio podem ser diversas tais como a não representação do VANT real no mundo simulado ou variações de simulação do vento e do sensor.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36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</a:t>
            </a:r>
            <a:r>
              <a:rPr lang="pt-BR" baseline="0" dirty="0"/>
              <a:t> a execução completa da rota no VANT simulado se percebe que há um erro de posicionamento, porém a trajetória foi bastante semelhante a trajetória comandada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508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8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da arquitetura conceitual foi realizada a escolha de tecnologias e definição de </a:t>
            </a:r>
            <a:r>
              <a:rPr lang="pt-BR" dirty="0" err="1"/>
              <a:t>modulos</a:t>
            </a:r>
            <a:r>
              <a:rPr lang="pt-BR" dirty="0"/>
              <a:t> para atender as demandas citadas</a:t>
            </a:r>
          </a:p>
          <a:p>
            <a:endParaRPr lang="pt-BR" dirty="0"/>
          </a:p>
          <a:p>
            <a:r>
              <a:rPr lang="pt-BR" dirty="0"/>
              <a:t>Para o módulo do VANT....</a:t>
            </a:r>
          </a:p>
          <a:p>
            <a:endParaRPr lang="pt-BR" dirty="0"/>
          </a:p>
          <a:p>
            <a:r>
              <a:rPr lang="pt-BR" dirty="0"/>
              <a:t>Para o módulo do controle remoto...</a:t>
            </a:r>
          </a:p>
          <a:p>
            <a:endParaRPr lang="pt-BR" dirty="0"/>
          </a:p>
          <a:p>
            <a:r>
              <a:rPr lang="pt-BR" dirty="0"/>
              <a:t>Para a </a:t>
            </a:r>
            <a:r>
              <a:rPr lang="pt-BR" dirty="0" err="1"/>
              <a:t>estacao</a:t>
            </a:r>
            <a:r>
              <a:rPr lang="pt-BR" dirty="0"/>
              <a:t> de comando...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3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 de VANT genérico</a:t>
            </a:r>
          </a:p>
          <a:p>
            <a:endParaRPr lang="pt-BR" dirty="0"/>
          </a:p>
          <a:p>
            <a:r>
              <a:rPr lang="pt-BR" dirty="0"/>
              <a:t>A simulação é um pacote de ROS com controle de posicionamento manual e automático </a:t>
            </a:r>
          </a:p>
          <a:p>
            <a:endParaRPr lang="pt-BR" dirty="0"/>
          </a:p>
          <a:p>
            <a:r>
              <a:rPr lang="pt-BR" dirty="0"/>
              <a:t>Manual: definição dos pontos de interesse</a:t>
            </a:r>
          </a:p>
          <a:p>
            <a:endParaRPr lang="pt-BR" dirty="0"/>
          </a:p>
          <a:p>
            <a:r>
              <a:rPr lang="pt-BR" dirty="0"/>
              <a:t>Autônomo: execução das missões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9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do modelo de simulação</a:t>
            </a:r>
          </a:p>
          <a:p>
            <a:endParaRPr lang="pt-BR" dirty="0"/>
          </a:p>
          <a:p>
            <a:r>
              <a:rPr lang="pt-BR" dirty="0"/>
              <a:t>Realizada conversões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1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do modelo 3D escolhido para simulação da subestação foi necessário converter </a:t>
            </a:r>
            <a:r>
              <a:rPr lang="pt-BR" dirty="0" err="1"/>
              <a:t>lo</a:t>
            </a:r>
            <a:r>
              <a:rPr lang="pt-BR" dirty="0"/>
              <a:t> para um formato </a:t>
            </a:r>
            <a:r>
              <a:rPr lang="pt-BR" dirty="0" err="1"/>
              <a:t>chamdo</a:t>
            </a:r>
            <a:r>
              <a:rPr lang="pt-BR" dirty="0"/>
              <a:t> </a:t>
            </a:r>
            <a:r>
              <a:rPr lang="pt-BR" dirty="0" err="1"/>
              <a:t>octocomr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Converter </a:t>
            </a:r>
            <a:r>
              <a:rPr lang="pt-BR" dirty="0" err="1"/>
              <a:t>stl</a:t>
            </a:r>
            <a:endParaRPr lang="pt-BR" dirty="0"/>
          </a:p>
          <a:p>
            <a:endParaRPr lang="pt-BR" dirty="0"/>
          </a:p>
          <a:p>
            <a:r>
              <a:rPr lang="pt-BR" dirty="0"/>
              <a:t>Converter para uma grade de voxels utilizando um software chamado </a:t>
            </a:r>
            <a:r>
              <a:rPr lang="pt-BR" dirty="0" err="1"/>
              <a:t>binxvox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Converter para a arvore binaria utilizando pacote para </a:t>
            </a:r>
            <a:r>
              <a:rPr lang="pt-BR" dirty="0" err="1"/>
              <a:t>ros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210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podemos observar lado a lado o modelo escolhido a representação no formato octomap do modelo, </a:t>
            </a:r>
          </a:p>
          <a:p>
            <a:endParaRPr lang="pt-BR" dirty="0"/>
          </a:p>
          <a:p>
            <a:r>
              <a:rPr lang="pt-BR" dirty="0"/>
              <a:t>que pode ser compreendida pelos algoritmos de motion planning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90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18/07/2019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18/07/2019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18/07/2019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18/07/2019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18/07/2019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18/07/2019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3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jpeg"/><Relationship Id="rId10" Type="http://schemas.openxmlformats.org/officeDocument/2006/relationships/image" Target="../media/image54.png"/><Relationship Id="rId4" Type="http://schemas.openxmlformats.org/officeDocument/2006/relationships/image" Target="../media/image1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3" y="0"/>
            <a:ext cx="121824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-15822"/>
            <a:ext cx="12188454" cy="68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 Octomap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/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/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/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D59A38E-B9F6-43B2-9D2D-F6AD1AFF47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4994276" y="4264442"/>
            <a:ext cx="1853347" cy="1215916"/>
            <a:chOff x="2697601" y="4288797"/>
            <a:chExt cx="1853973" cy="1216444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601" y="4288797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2381521" y="4113849"/>
            <a:ext cx="1965131" cy="1333579"/>
            <a:chOff x="5082071" y="4199330"/>
            <a:chExt cx="1965838" cy="1334198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5082071" y="4199330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15" y="1427081"/>
            <a:ext cx="8891970" cy="519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Lógica adaptativa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A1C82C-E136-4DEB-BEFA-C1DA95E9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062978" y="1325768"/>
            <a:ext cx="1179102" cy="128629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467BC57-E922-4C3B-8586-82B154D7FA21}"/>
              </a:ext>
            </a:extLst>
          </p:cNvPr>
          <p:cNvSpPr/>
          <p:nvPr/>
        </p:nvSpPr>
        <p:spPr>
          <a:xfrm>
            <a:off x="1409378" y="249289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ED74265-A5AC-4C58-A043-3F91AB0C318E}"/>
              </a:ext>
            </a:extLst>
          </p:cNvPr>
          <p:cNvSpPr/>
          <p:nvPr/>
        </p:nvSpPr>
        <p:spPr>
          <a:xfrm>
            <a:off x="2672569" y="249289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F9107A0-88DC-4D0D-955F-27C1BF3F9A68}"/>
              </a:ext>
            </a:extLst>
          </p:cNvPr>
          <p:cNvSpPr/>
          <p:nvPr/>
        </p:nvSpPr>
        <p:spPr>
          <a:xfrm>
            <a:off x="3935760" y="249289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BB6FD3-FDC6-4833-A153-8B94E6646AE4}"/>
              </a:ext>
            </a:extLst>
          </p:cNvPr>
          <p:cNvSpPr/>
          <p:nvPr/>
        </p:nvSpPr>
        <p:spPr>
          <a:xfrm>
            <a:off x="3935759" y="426513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46CB9E-7EA1-4499-AEA8-6BC1FE810DFC}"/>
              </a:ext>
            </a:extLst>
          </p:cNvPr>
          <p:cNvSpPr/>
          <p:nvPr/>
        </p:nvSpPr>
        <p:spPr>
          <a:xfrm>
            <a:off x="4708425" y="426513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0D7EE80-C755-45BE-B655-51CE9BF7C0F6}"/>
              </a:ext>
            </a:extLst>
          </p:cNvPr>
          <p:cNvSpPr/>
          <p:nvPr/>
        </p:nvSpPr>
        <p:spPr>
          <a:xfrm>
            <a:off x="5481091" y="4262730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FA17227-73BC-4AED-BAA2-B6B2324E6D33}"/>
              </a:ext>
            </a:extLst>
          </p:cNvPr>
          <p:cNvSpPr/>
          <p:nvPr/>
        </p:nvSpPr>
        <p:spPr>
          <a:xfrm>
            <a:off x="7085526" y="5531788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9552CD6-DF7B-4499-BBAB-9B673705B9C9}"/>
              </a:ext>
            </a:extLst>
          </p:cNvPr>
          <p:cNvSpPr/>
          <p:nvPr/>
        </p:nvSpPr>
        <p:spPr>
          <a:xfrm>
            <a:off x="7482182" y="249139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DC96DFA-D6DB-43AD-8A22-5DB47DD99DB8}"/>
              </a:ext>
            </a:extLst>
          </p:cNvPr>
          <p:cNvSpPr/>
          <p:nvPr/>
        </p:nvSpPr>
        <p:spPr>
          <a:xfrm>
            <a:off x="9940676" y="249139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1B2A817-25CE-4EFE-8CE4-991C228EFA8E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934671" y="2731224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B72145C-71E8-4E8F-A6D3-1F93B8F475C5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3197862" y="2731224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3210A1B-45AF-4062-8FE5-9E8841A50664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4198406" y="2969552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DBA1D6B-298C-4FF0-82E1-F15F47CB57F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4461052" y="4503464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6D2CABA4-9BBA-4692-ABEC-14A9BCA3B00E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5233718" y="4501058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D41BA0FA-6B3A-4877-9206-C66EF22E2544}"/>
              </a:ext>
            </a:extLst>
          </p:cNvPr>
          <p:cNvCxnSpPr>
            <a:cxnSpLocks/>
            <a:stCxn id="12" idx="5"/>
            <a:endCxn id="14" idx="1"/>
          </p:cNvCxnSpPr>
          <p:nvPr/>
        </p:nvCxnSpPr>
        <p:spPr>
          <a:xfrm>
            <a:off x="5929457" y="4669581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E066289-F864-4F20-8EFA-A25607DE2192}"/>
              </a:ext>
            </a:extLst>
          </p:cNvPr>
          <p:cNvCxnSpPr>
            <a:stCxn id="12" idx="7"/>
            <a:endCxn id="15" idx="3"/>
          </p:cNvCxnSpPr>
          <p:nvPr/>
        </p:nvCxnSpPr>
        <p:spPr>
          <a:xfrm flipV="1">
            <a:off x="5929457" y="2898243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2A843B7-B290-423C-BB8D-728CA7663E8E}"/>
              </a:ext>
            </a:extLst>
          </p:cNvPr>
          <p:cNvCxnSpPr>
            <a:stCxn id="9" idx="6"/>
            <a:endCxn id="15" idx="2"/>
          </p:cNvCxnSpPr>
          <p:nvPr/>
        </p:nvCxnSpPr>
        <p:spPr>
          <a:xfrm flipV="1">
            <a:off x="4461053" y="2729720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C9BFA73-0A0A-4F2C-9588-CF3A232A9733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8007475" y="2729720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D82FC0BE-A4CF-4B64-B3FA-936B14069D79}"/>
              </a:ext>
            </a:extLst>
          </p:cNvPr>
          <p:cNvCxnSpPr>
            <a:stCxn id="14" idx="7"/>
            <a:endCxn id="15" idx="4"/>
          </p:cNvCxnSpPr>
          <p:nvPr/>
        </p:nvCxnSpPr>
        <p:spPr>
          <a:xfrm flipV="1">
            <a:off x="7533892" y="2968048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ponto de interrogaÃ§Ã£o">
            <a:extLst>
              <a:ext uri="{FF2B5EF4-FFF2-40B4-BE49-F238E27FC236}">
                <a16:creationId xmlns:a16="http://schemas.microsoft.com/office/drawing/2014/main" id="{89A5599A-95CB-44F0-8B01-8A232ADD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34" y="1301046"/>
            <a:ext cx="1197819" cy="11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Resultado de imagem para ponto de interrogaÃ§Ã£o">
            <a:extLst>
              <a:ext uri="{FF2B5EF4-FFF2-40B4-BE49-F238E27FC236}">
                <a16:creationId xmlns:a16="http://schemas.microsoft.com/office/drawing/2014/main" id="{B6385518-B769-418E-93C5-9E87766E7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718" y="5311401"/>
            <a:ext cx="1197819" cy="11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10455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55 2.96296E-6 L 0.20885 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6 1.85185E-6 L 0.2069 0.475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9 0.47546 L 0.33554 0.45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55 0.4544 L 0.49974 -0.00023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-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974 -0.00024 L 0.70104 0.00277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961234" y="1320225"/>
            <a:ext cx="1879912" cy="1128670"/>
            <a:chOff x="3875826" y="723058"/>
            <a:chExt cx="2142930" cy="1337264"/>
          </a:xfrm>
        </p:grpSpPr>
        <p:sp>
          <p:nvSpPr>
            <p:cNvPr id="59" name="Retângulo 58"/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894896" y="2076709"/>
            <a:ext cx="3847728" cy="3750283"/>
            <a:chOff x="2658805" y="1619351"/>
            <a:chExt cx="4388302" cy="4447652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1600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8459067" y="3225491"/>
            <a:ext cx="2665847" cy="2782253"/>
            <a:chOff x="9004075" y="2981223"/>
            <a:chExt cx="3040480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8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i="1" dirty="0">
                  <a:solidFill>
                    <a:schemeClr val="tx1"/>
                  </a:solidFill>
                </a:rPr>
                <a:t>Upload</a:t>
              </a:r>
              <a:r>
                <a:rPr lang="pt-BR" sz="1600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i="1" dirty="0">
                  <a:solidFill>
                    <a:schemeClr val="tx1"/>
                  </a:solidFill>
                </a:rPr>
                <a:t>Start</a:t>
              </a:r>
              <a:r>
                <a:rPr lang="pt-BR" sz="16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367242" y="1124744"/>
            <a:ext cx="2888580" cy="951964"/>
            <a:chOff x="5478384" y="490640"/>
            <a:chExt cx="3293426" cy="1128710"/>
          </a:xfrm>
        </p:grpSpPr>
        <p:cxnSp>
          <p:nvCxnSpPr>
            <p:cNvPr id="83" name="Conector de Seta Reta 137"/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6741232" y="2076707"/>
            <a:ext cx="1596724" cy="951965"/>
            <a:chOff x="7045700" y="1619349"/>
            <a:chExt cx="1820335" cy="1128711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6741232" y="3028671"/>
            <a:ext cx="1549393" cy="951965"/>
            <a:chOff x="7045700" y="2748059"/>
            <a:chExt cx="1766660" cy="1128711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6739840" y="3980635"/>
            <a:ext cx="1889062" cy="1164852"/>
            <a:chOff x="7043864" y="3876769"/>
            <a:chExt cx="2154308" cy="1381501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6742624" y="4932600"/>
            <a:ext cx="1660759" cy="951965"/>
            <a:chOff x="7047107" y="5005479"/>
            <a:chExt cx="1893221" cy="1128711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1067085" y="1699135"/>
            <a:ext cx="2894150" cy="4181413"/>
            <a:chOff x="575395" y="1171577"/>
            <a:chExt cx="3300432" cy="4958271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66F9E6-A214-4706-8523-F769FBA446D7}"/>
              </a:ext>
            </a:extLst>
          </p:cNvPr>
          <p:cNvSpPr/>
          <p:nvPr/>
        </p:nvSpPr>
        <p:spPr>
          <a:xfrm>
            <a:off x="8976319" y="1535502"/>
            <a:ext cx="2628000" cy="1014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5. Conclusões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0AC61E-BD7D-40F2-8F3C-6E6E39091640}"/>
              </a:ext>
            </a:extLst>
          </p:cNvPr>
          <p:cNvSpPr/>
          <p:nvPr/>
        </p:nvSpPr>
        <p:spPr>
          <a:xfrm>
            <a:off x="6897387" y="2385564"/>
            <a:ext cx="2628000" cy="10144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99BABB-CAFA-49A4-A4E4-BAE87005B8FF}"/>
              </a:ext>
            </a:extLst>
          </p:cNvPr>
          <p:cNvSpPr/>
          <p:nvPr/>
        </p:nvSpPr>
        <p:spPr>
          <a:xfrm>
            <a:off x="4818456" y="3236030"/>
            <a:ext cx="2628000" cy="1060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67BEDA0-583B-4A13-8171-E3E96736655B}"/>
              </a:ext>
            </a:extLst>
          </p:cNvPr>
          <p:cNvSpPr/>
          <p:nvPr/>
        </p:nvSpPr>
        <p:spPr>
          <a:xfrm>
            <a:off x="2739525" y="4132578"/>
            <a:ext cx="2628000" cy="999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66C616-FA97-4640-8A9F-B97DE819F93F}"/>
              </a:ext>
            </a:extLst>
          </p:cNvPr>
          <p:cNvSpPr/>
          <p:nvPr/>
        </p:nvSpPr>
        <p:spPr>
          <a:xfrm>
            <a:off x="660594" y="4968017"/>
            <a:ext cx="2628000" cy="10168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/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0" y="0"/>
            <a:ext cx="122452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5" y="1268760"/>
            <a:ext cx="110272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8" y="2065279"/>
            <a:ext cx="6236464" cy="46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Distancias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073" y="1268760"/>
            <a:ext cx="12339073" cy="57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55640" y="1179946"/>
            <a:ext cx="6912768" cy="55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24744"/>
            <a:ext cx="4752528" cy="568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3" y="1327312"/>
            <a:ext cx="4464494" cy="551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 descr="Resultado de imagem para termografia equipamentos subestacao">
            <a:extLst>
              <a:ext uri="{FF2B5EF4-FFF2-40B4-BE49-F238E27FC236}">
                <a16:creationId xmlns:a16="http://schemas.microsoft.com/office/drawing/2014/main" id="{DE8D67CC-0894-4BE1-BA6C-722B6693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58DC40BE-AD1D-47E8-B434-491CB69DC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322120"/>
              </p:ext>
            </p:extLst>
          </p:nvPr>
        </p:nvGraphicFramePr>
        <p:xfrm>
          <a:off x="-423739" y="1916832"/>
          <a:ext cx="13039477" cy="4057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Document" r:id="rId4" imgW="6269625" imgH="1951509" progId="Word.Document.12">
                  <p:embed/>
                </p:oleObj>
              </mc:Choice>
              <mc:Fallback>
                <p:oleObj name="Document" r:id="rId4" imgW="6269625" imgH="19515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23739" y="1916832"/>
                        <a:ext cx="13039477" cy="4057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0" y="1124744"/>
            <a:ext cx="6200082" cy="544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em Z para o VANT esperado.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Erro de posição devido a conversão entre UTM e WGS84.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r="55723" b="18725"/>
          <a:stretch/>
        </p:blipFill>
        <p:spPr>
          <a:xfrm>
            <a:off x="-24680" y="-27384"/>
            <a:ext cx="12192000" cy="6849083"/>
          </a:xfrm>
          <a:prstGeom prst="rect">
            <a:avLst/>
          </a:prstGeom>
        </p:spPr>
      </p:pic>
      <p:pic>
        <p:nvPicPr>
          <p:cNvPr id="1032" name="Picture 8" descr="Resultado de imagem para imagens termogrÃ¡ficas subestac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8" y="3041576"/>
            <a:ext cx="1403516" cy="1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04" y="1000599"/>
            <a:ext cx="144201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93" y="3108702"/>
            <a:ext cx="1480814" cy="16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24" y="-27383"/>
            <a:ext cx="1813918" cy="137801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/>
          </a:p>
        </p:txBody>
      </p:sp>
      <p:pic>
        <p:nvPicPr>
          <p:cNvPr id="1044" name="Picture 20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6" y="5301209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0" t="27926" r="20720" b="49284"/>
          <a:stretch/>
        </p:blipFill>
        <p:spPr bwMode="auto">
          <a:xfrm>
            <a:off x="2266101" y="3933056"/>
            <a:ext cx="440689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1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76263 -0.2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263 -0.2206 L 0.56784 -0.460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784 -0.46018 L 0.42604 -0.323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6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604 -0.32361 L 0.55599 -0.7226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7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599 -0.72268 L 0.23698 -0.8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50 % do tempo de inspeção (Economia de R$ 60.000/ano).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e FEC (85 milhões em multas).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6907A88-4EB6-4571-9DCD-15735C94C35D}"/>
              </a:ext>
            </a:extLst>
          </p:cNvPr>
          <p:cNvSpPr>
            <a:spLocks noChangeAspect="1"/>
          </p:cNvSpPr>
          <p:nvPr/>
        </p:nvSpPr>
        <p:spPr>
          <a:xfrm>
            <a:off x="8400257" y="2996952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VANT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050B256-ADAB-47A6-AEF4-41AAE421A9E8}"/>
              </a:ext>
            </a:extLst>
          </p:cNvPr>
          <p:cNvSpPr>
            <a:spLocks noChangeAspect="1"/>
          </p:cNvSpPr>
          <p:nvPr/>
        </p:nvSpPr>
        <p:spPr>
          <a:xfrm>
            <a:off x="5068571" y="4446274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Controle remoto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F83D9C5-D445-4F58-8D0D-B587DEDAA7E5}"/>
              </a:ext>
            </a:extLst>
          </p:cNvPr>
          <p:cNvSpPr>
            <a:spLocks noChangeAspect="1"/>
          </p:cNvSpPr>
          <p:nvPr/>
        </p:nvSpPr>
        <p:spPr>
          <a:xfrm>
            <a:off x="1026142" y="3159489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Estação de Controle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67CA53F-1738-4641-A4BA-8462A99AFD37}"/>
              </a:ext>
            </a:extLst>
          </p:cNvPr>
          <p:cNvSpPr>
            <a:spLocks noChangeAspect="1"/>
          </p:cNvSpPr>
          <p:nvPr/>
        </p:nvSpPr>
        <p:spPr>
          <a:xfrm>
            <a:off x="4835860" y="1442897"/>
            <a:ext cx="2520280" cy="18368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Simulação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4A24864F-9322-45C9-85D0-0BB4FB9A30C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3107974" y="1431603"/>
            <a:ext cx="798182" cy="2657590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B6456383-3AB1-4AFF-8A36-A73AA1284703}"/>
              </a:ext>
            </a:extLst>
          </p:cNvPr>
          <p:cNvCxnSpPr>
            <a:cxnSpLocks/>
            <a:stCxn id="7" idx="4"/>
            <a:endCxn id="6" idx="2"/>
          </p:cNvCxnSpPr>
          <p:nvPr/>
        </p:nvCxnSpPr>
        <p:spPr>
          <a:xfrm rot="16200000" flipH="1">
            <a:off x="3548828" y="4064132"/>
            <a:ext cx="149184" cy="289030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34A006-8F01-46DB-A062-E9D4424BAE44}"/>
              </a:ext>
            </a:extLst>
          </p:cNvPr>
          <p:cNvCxnSpPr>
            <a:cxnSpLocks/>
            <a:stCxn id="6" idx="6"/>
            <a:endCxn id="5" idx="4"/>
          </p:cNvCxnSpPr>
          <p:nvPr/>
        </p:nvCxnSpPr>
        <p:spPr>
          <a:xfrm flipV="1">
            <a:off x="7372827" y="5272154"/>
            <a:ext cx="2179558" cy="31172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CD20C88E-039E-4D90-A7E5-D081C9BB01B1}"/>
              </a:ext>
            </a:extLst>
          </p:cNvPr>
          <p:cNvCxnSpPr>
            <a:cxnSpLocks/>
            <a:stCxn id="8" idx="4"/>
            <a:endCxn id="7" idx="6"/>
          </p:cNvCxnSpPr>
          <p:nvPr/>
        </p:nvCxnSpPr>
        <p:spPr>
          <a:xfrm rot="5400000">
            <a:off x="4204512" y="2405602"/>
            <a:ext cx="1017374" cy="2765602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Conceitual</a:t>
            </a:r>
          </a:p>
        </p:txBody>
      </p:sp>
    </p:spTree>
    <p:extLst>
      <p:ext uri="{BB962C8B-B14F-4D97-AF65-F5344CB8AC3E}">
        <p14:creationId xmlns:p14="http://schemas.microsoft.com/office/powerpoint/2010/main" val="2204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875642" y="6421014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pic>
        <p:nvPicPr>
          <p:cNvPr id="12" name="Picture 4" descr="Imagem relacionada">
            <a:extLst>
              <a:ext uri="{FF2B5EF4-FFF2-40B4-BE49-F238E27FC236}">
                <a16:creationId xmlns:a16="http://schemas.microsoft.com/office/drawing/2014/main" id="{ABD7C6C5-5E1E-4433-82E8-21F23935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260" y="3701725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m relacionada">
            <a:extLst>
              <a:ext uri="{FF2B5EF4-FFF2-40B4-BE49-F238E27FC236}">
                <a16:creationId xmlns:a16="http://schemas.microsoft.com/office/drawing/2014/main" id="{DFA02DFD-93DE-47B6-BBDB-5D3CFFFE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60466" y="2971552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m relacionada">
            <a:extLst>
              <a:ext uri="{FF2B5EF4-FFF2-40B4-BE49-F238E27FC236}">
                <a16:creationId xmlns:a16="http://schemas.microsoft.com/office/drawing/2014/main" id="{29939A88-D32A-4F41-B4FF-F4968BFCF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35857" y="5145154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m relacionada">
            <a:extLst>
              <a:ext uri="{FF2B5EF4-FFF2-40B4-BE49-F238E27FC236}">
                <a16:creationId xmlns:a16="http://schemas.microsoft.com/office/drawing/2014/main" id="{ED4832F3-3530-4E0B-B085-9E0DD989E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22951" y="5145154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BBEA13-1F59-42FA-9B1F-D16D4A263E13}"/>
              </a:ext>
            </a:extLst>
          </p:cNvPr>
          <p:cNvSpPr txBox="1"/>
          <p:nvPr/>
        </p:nvSpPr>
        <p:spPr>
          <a:xfrm>
            <a:off x="2529244" y="3399383"/>
            <a:ext cx="226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DJI </a:t>
            </a:r>
            <a:r>
              <a:rPr lang="pt-BR" sz="2400" i="1" dirty="0"/>
              <a:t>LightBridge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20BC2EA-EF2C-4910-AC8A-61E0F0704810}"/>
              </a:ext>
            </a:extLst>
          </p:cNvPr>
          <p:cNvSpPr txBox="1"/>
          <p:nvPr/>
        </p:nvSpPr>
        <p:spPr>
          <a:xfrm>
            <a:off x="6485435" y="4618038"/>
            <a:ext cx="122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TCPROS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2F9B5FD-C14A-4651-ACBC-E7694A5A92FE}"/>
              </a:ext>
            </a:extLst>
          </p:cNvPr>
          <p:cNvSpPr/>
          <p:nvPr/>
        </p:nvSpPr>
        <p:spPr>
          <a:xfrm>
            <a:off x="1857881" y="509571"/>
            <a:ext cx="3277033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B4BECC5-ACD3-4BCC-B90E-AD54DCBB5A53}"/>
              </a:ext>
            </a:extLst>
          </p:cNvPr>
          <p:cNvSpPr txBox="1"/>
          <p:nvPr/>
        </p:nvSpPr>
        <p:spPr>
          <a:xfrm>
            <a:off x="3035284" y="7743"/>
            <a:ext cx="1262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VANT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BECF43F6-B79F-4564-BD2B-1769E77AE812}"/>
              </a:ext>
            </a:extLst>
          </p:cNvPr>
          <p:cNvSpPr/>
          <p:nvPr/>
        </p:nvSpPr>
        <p:spPr>
          <a:xfrm>
            <a:off x="216838" y="4335222"/>
            <a:ext cx="6095186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D0A0C14-16F6-41EE-9313-C1DDE7F4F990}"/>
              </a:ext>
            </a:extLst>
          </p:cNvPr>
          <p:cNvSpPr txBox="1"/>
          <p:nvPr/>
        </p:nvSpPr>
        <p:spPr>
          <a:xfrm>
            <a:off x="162090" y="3771473"/>
            <a:ext cx="23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Controle Remoto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C8C0E514-DE5E-45A4-9ACC-4ADCB199934A}"/>
              </a:ext>
            </a:extLst>
          </p:cNvPr>
          <p:cNvSpPr txBox="1"/>
          <p:nvPr/>
        </p:nvSpPr>
        <p:spPr>
          <a:xfrm>
            <a:off x="8498996" y="82165"/>
            <a:ext cx="275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Estação de comando</a:t>
            </a:r>
          </a:p>
        </p:txBody>
      </p:sp>
      <p:pic>
        <p:nvPicPr>
          <p:cNvPr id="115" name="Picture 6" descr="Resultado de imagem para dji inspire one">
            <a:extLst>
              <a:ext uri="{FF2B5EF4-FFF2-40B4-BE49-F238E27FC236}">
                <a16:creationId xmlns:a16="http://schemas.microsoft.com/office/drawing/2014/main" id="{1DAB1403-D207-4E0B-BABA-6E498F48D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1982816" y="590006"/>
            <a:ext cx="3062138" cy="247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C2885BF5-EC2C-4156-AF93-7DAF231C5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20663" r="13621" b="20694"/>
          <a:stretch/>
        </p:blipFill>
        <p:spPr bwMode="auto">
          <a:xfrm>
            <a:off x="8812675" y="823385"/>
            <a:ext cx="1994034" cy="125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Resultado de imagem para robot operating system">
            <a:extLst>
              <a:ext uri="{FF2B5EF4-FFF2-40B4-BE49-F238E27FC236}">
                <a16:creationId xmlns:a16="http://schemas.microsoft.com/office/drawing/2014/main" id="{1E25DC47-D832-486C-A429-6B0368E0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25" b="45694" l="22557" r="74138">
                        <a14:foregroundMark x1="31897" y1="31100" x2="31897" y2="31100"/>
                        <a14:foregroundMark x1="29741" y1="31579" x2="29741" y2="31579"/>
                        <a14:foregroundMark x1="24138" y1="31100" x2="24138" y2="31100"/>
                        <a14:foregroundMark x1="23563" y1="22249" x2="23563" y2="22249"/>
                        <a14:foregroundMark x1="22701" y1="31100" x2="22701" y2="31100"/>
                        <a14:foregroundMark x1="28592" y1="20574" x2="28592" y2="20574"/>
                        <a14:foregroundMark x1="30747" y1="22249" x2="30747" y2="22249"/>
                        <a14:foregroundMark x1="34483" y1="22727" x2="34483" y2="22727"/>
                        <a14:foregroundMark x1="59195" y1="42584" x2="59195" y2="42584"/>
                        <a14:foregroundMark x1="71695" y1="40431" x2="71695" y2="40431"/>
                        <a14:foregroundMark x1="68822" y1="30144" x2="68822" y2="30144"/>
                        <a14:foregroundMark x1="74138" y1="38038" x2="74138" y2="38038"/>
                        <a14:foregroundMark x1="32471" y1="38995" x2="32471" y2="38995"/>
                        <a14:foregroundMark x1="28017" y1="38038" x2="28017" y2="38038"/>
                        <a14:foregroundMark x1="22989" y1="38038" x2="22989" y2="38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4005" r="21609" b="50127"/>
          <a:stretch>
            <a:fillRect/>
          </a:stretch>
        </p:blipFill>
        <p:spPr bwMode="auto">
          <a:xfrm>
            <a:off x="8891460" y="4734438"/>
            <a:ext cx="1993172" cy="71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2" descr="Resultado de imagem para controle play 2 botoes">
            <a:extLst>
              <a:ext uri="{FF2B5EF4-FFF2-40B4-BE49-F238E27FC236}">
                <a16:creationId xmlns:a16="http://schemas.microsoft.com/office/drawing/2014/main" id="{2FD6E740-02F8-41BA-8B9C-FBC0DD70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827" y="1367905"/>
            <a:ext cx="1102468" cy="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tângulo 127">
            <a:extLst>
              <a:ext uri="{FF2B5EF4-FFF2-40B4-BE49-F238E27FC236}">
                <a16:creationId xmlns:a16="http://schemas.microsoft.com/office/drawing/2014/main" id="{D7AAD646-CE04-476B-BE51-7C06305233A1}"/>
              </a:ext>
            </a:extLst>
          </p:cNvPr>
          <p:cNvSpPr/>
          <p:nvPr/>
        </p:nvSpPr>
        <p:spPr>
          <a:xfrm>
            <a:off x="7994376" y="585636"/>
            <a:ext cx="3796955" cy="6185046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8B1A2A38-10A8-4D62-9883-9B92F12F719F}"/>
              </a:ext>
            </a:extLst>
          </p:cNvPr>
          <p:cNvGrpSpPr>
            <a:grpSpLocks/>
          </p:cNvGrpSpPr>
          <p:nvPr/>
        </p:nvGrpSpPr>
        <p:grpSpPr bwMode="auto">
          <a:xfrm>
            <a:off x="2211948" y="4549855"/>
            <a:ext cx="1270630" cy="1967779"/>
            <a:chOff x="8491319" y="-1554779"/>
            <a:chExt cx="5498333" cy="9586560"/>
          </a:xfrm>
        </p:grpSpPr>
        <p:pic>
          <p:nvPicPr>
            <p:cNvPr id="130" name="Picture 2" descr="Resultado de imagem para smartphone">
              <a:extLst>
                <a:ext uri="{FF2B5EF4-FFF2-40B4-BE49-F238E27FC236}">
                  <a16:creationId xmlns:a16="http://schemas.microsoft.com/office/drawing/2014/main" id="{7B21FE2B-A3D9-42F1-AAC7-E7924C54B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7B6273E0-8703-4A74-AE52-4168806B9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073" y="-882370"/>
              <a:ext cx="3857624" cy="809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" name="Imagem 152">
            <a:extLst>
              <a:ext uri="{FF2B5EF4-FFF2-40B4-BE49-F238E27FC236}">
                <a16:creationId xmlns:a16="http://schemas.microsoft.com/office/drawing/2014/main" id="{153F4E55-E9D0-4AEF-9F5D-89BEEEE5C6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619272" y="4424317"/>
            <a:ext cx="1346725" cy="1981240"/>
          </a:xfrm>
          <a:prstGeom prst="rect">
            <a:avLst/>
          </a:prstGeom>
        </p:spPr>
      </p:pic>
      <p:pic>
        <p:nvPicPr>
          <p:cNvPr id="2060" name="Picture 12" descr="Imagem relacionada">
            <a:extLst>
              <a:ext uri="{FF2B5EF4-FFF2-40B4-BE49-F238E27FC236}">
                <a16:creationId xmlns:a16="http://schemas.microsoft.com/office/drawing/2014/main" id="{E838390E-51E8-4335-AFF2-81421D58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6" b="95052" l="10000" r="90000">
                        <a14:foregroundMark x1="47578" y1="24219" x2="47578" y2="24219"/>
                        <a14:foregroundMark x1="52109" y1="25130" x2="52109" y2="25130"/>
                        <a14:foregroundMark x1="52266" y1="26172" x2="52266" y2="26172"/>
                        <a14:foregroundMark x1="52266" y1="26172" x2="52266" y2="26172"/>
                        <a14:foregroundMark x1="44922" y1="45573" x2="44922" y2="45573"/>
                        <a14:foregroundMark x1="43750" y1="50911" x2="43750" y2="50911"/>
                        <a14:foregroundMark x1="65078" y1="45313" x2="65078" y2="45313"/>
                        <a14:foregroundMark x1="50938" y1="60938" x2="50938" y2="60938"/>
                        <a14:foregroundMark x1="47344" y1="72266" x2="47344" y2="72266"/>
                        <a14:foregroundMark x1="44922" y1="83073" x2="44922" y2="83073"/>
                        <a14:foregroundMark x1="46250" y1="85156" x2="46250" y2="95052"/>
                        <a14:foregroundMark x1="35859" y1="94661" x2="36406" y2="78646"/>
                        <a14:foregroundMark x1="50000" y1="83073" x2="52656" y2="91146"/>
                        <a14:foregroundMark x1="61094" y1="82422" x2="66641" y2="83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37" y="4575150"/>
            <a:ext cx="1630173" cy="9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AutoShape 14" descr="gazebo_big">
            <a:extLst>
              <a:ext uri="{FF2B5EF4-FFF2-40B4-BE49-F238E27FC236}">
                <a16:creationId xmlns:a16="http://schemas.microsoft.com/office/drawing/2014/main" id="{88A40B99-F38C-4FD4-95D1-CA92B0B0C6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74" name="Picture 26" descr="Imagem relacionada">
            <a:extLst>
              <a:ext uri="{FF2B5EF4-FFF2-40B4-BE49-F238E27FC236}">
                <a16:creationId xmlns:a16="http://schemas.microsoft.com/office/drawing/2014/main" id="{2EADC9CF-BD29-4252-AEA4-AC403E58E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28" y="5450102"/>
            <a:ext cx="1354260" cy="13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tângulo 162">
            <a:extLst>
              <a:ext uri="{FF2B5EF4-FFF2-40B4-BE49-F238E27FC236}">
                <a16:creationId xmlns:a16="http://schemas.microsoft.com/office/drawing/2014/main" id="{3284D500-9AFA-4F4D-AA9C-95DE8C404066}"/>
              </a:ext>
            </a:extLst>
          </p:cNvPr>
          <p:cNvSpPr/>
          <p:nvPr/>
        </p:nvSpPr>
        <p:spPr>
          <a:xfrm>
            <a:off x="8573877" y="2852936"/>
            <a:ext cx="2723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Executor de rotas</a:t>
            </a:r>
          </a:p>
        </p:txBody>
      </p:sp>
      <p:pic>
        <p:nvPicPr>
          <p:cNvPr id="2058" name="Picture 10" descr="Resultado de imagem para python">
            <a:extLst>
              <a:ext uri="{FF2B5EF4-FFF2-40B4-BE49-F238E27FC236}">
                <a16:creationId xmlns:a16="http://schemas.microsoft.com/office/drawing/2014/main" id="{827FFBBD-E683-43EC-A388-549D8599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904" y="2088002"/>
            <a:ext cx="1096516" cy="10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etângulo 163">
            <a:extLst>
              <a:ext uri="{FF2B5EF4-FFF2-40B4-BE49-F238E27FC236}">
                <a16:creationId xmlns:a16="http://schemas.microsoft.com/office/drawing/2014/main" id="{9E79C656-EF23-4E1A-8F6C-C01BB782E182}"/>
              </a:ext>
            </a:extLst>
          </p:cNvPr>
          <p:cNvSpPr/>
          <p:nvPr/>
        </p:nvSpPr>
        <p:spPr>
          <a:xfrm>
            <a:off x="8592855" y="3409836"/>
            <a:ext cx="312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Aquisição de pontos</a:t>
            </a:r>
          </a:p>
        </p:txBody>
      </p:sp>
      <p:sp>
        <p:nvSpPr>
          <p:cNvPr id="165" name="Retângulo 164">
            <a:extLst>
              <a:ext uri="{FF2B5EF4-FFF2-40B4-BE49-F238E27FC236}">
                <a16:creationId xmlns:a16="http://schemas.microsoft.com/office/drawing/2014/main" id="{9A4532F8-91D7-4B52-ADC3-263D69E48A79}"/>
              </a:ext>
            </a:extLst>
          </p:cNvPr>
          <p:cNvSpPr/>
          <p:nvPr/>
        </p:nvSpPr>
        <p:spPr>
          <a:xfrm>
            <a:off x="8573877" y="3985900"/>
            <a:ext cx="318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Atualizador de mapa</a:t>
            </a:r>
          </a:p>
        </p:txBody>
      </p:sp>
      <p:sp>
        <p:nvSpPr>
          <p:cNvPr id="166" name="Retângulo 165">
            <a:extLst>
              <a:ext uri="{FF2B5EF4-FFF2-40B4-BE49-F238E27FC236}">
                <a16:creationId xmlns:a16="http://schemas.microsoft.com/office/drawing/2014/main" id="{6000E562-770C-4F6A-A392-5881FB821200}"/>
              </a:ext>
            </a:extLst>
          </p:cNvPr>
          <p:cNvSpPr/>
          <p:nvPr/>
        </p:nvSpPr>
        <p:spPr>
          <a:xfrm>
            <a:off x="3536960" y="5538376"/>
            <a:ext cx="266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Gerenciador de Voo</a:t>
            </a:r>
          </a:p>
        </p:txBody>
      </p:sp>
    </p:spTree>
    <p:extLst>
      <p:ext uri="{BB962C8B-B14F-4D97-AF65-F5344CB8AC3E}">
        <p14:creationId xmlns:p14="http://schemas.microsoft.com/office/powerpoint/2010/main" val="29716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  <p:bldP spid="46" grpId="0" animBg="1"/>
      <p:bldP spid="47" grpId="0"/>
      <p:bldP spid="48" grpId="0" animBg="1"/>
      <p:bldP spid="49" grpId="0"/>
      <p:bldP spid="59" grpId="0"/>
      <p:bldP spid="128" grpId="0" animBg="1"/>
      <p:bldP spid="163" grpId="0"/>
      <p:bldP spid="164" grpId="0"/>
      <p:bldP spid="165" grpId="0"/>
      <p:bldP spid="166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5567</TotalTime>
  <Words>2076</Words>
  <Application>Microsoft Office PowerPoint</Application>
  <PresentationFormat>Widescreen</PresentationFormat>
  <Paragraphs>354</Paragraphs>
  <Slides>45</Slides>
  <Notes>37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Tema do Office</vt:lpstr>
      <vt:lpstr>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423</cp:revision>
  <dcterms:created xsi:type="dcterms:W3CDTF">2016-09-09T16:20:23Z</dcterms:created>
  <dcterms:modified xsi:type="dcterms:W3CDTF">2019-07-19T04:33:13Z</dcterms:modified>
</cp:coreProperties>
</file>